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9259" y="1714421"/>
            <a:ext cx="7766936" cy="1646302"/>
          </a:xfrm>
        </p:spPr>
        <p:txBody>
          <a:bodyPr/>
          <a:lstStyle/>
          <a:p>
            <a:pPr algn="ctr"/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общеобразовательное бюджетное учреждение «Средняя общеобразовательная школа № 15» Пожарского муниципального района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Приготовление </a:t>
            </a:r>
            <a:r>
              <a:rPr lang="ru-RU" b="1" i="1" dirty="0">
                <a:solidFill>
                  <a:srgbClr val="F496C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завтрака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поварами школьной столовой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3874" y="3959818"/>
            <a:ext cx="2615482" cy="955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30" y="198718"/>
            <a:ext cx="1984073" cy="1192884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139" y="3339885"/>
            <a:ext cx="2619213" cy="329396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0" y="4119783"/>
            <a:ext cx="2183783" cy="1637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08" y="4119782"/>
            <a:ext cx="2183783" cy="1637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527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64106" y="457200"/>
            <a:ext cx="595829" cy="327804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499888" y="1079439"/>
            <a:ext cx="49515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i="1" dirty="0" smtClean="0">
                <a:latin typeface="Monotype Corsiva" panose="03010101010201010101" pitchFamily="66" charset="0"/>
              </a:rPr>
              <a:t>МЕНЮ</a:t>
            </a:r>
            <a:endParaRPr lang="ru-RU" sz="3600" b="1" i="1" dirty="0"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113" y="168633"/>
            <a:ext cx="1821611" cy="182161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756160" y="2140727"/>
          <a:ext cx="4439717" cy="3921160"/>
        </p:xfrm>
        <a:graphic>
          <a:graphicData uri="http://schemas.openxmlformats.org/drawingml/2006/table">
            <a:tbl>
              <a:tblPr/>
              <a:tblGrid>
                <a:gridCol w="317951"/>
                <a:gridCol w="317951"/>
                <a:gridCol w="688892"/>
                <a:gridCol w="1525168"/>
                <a:gridCol w="317951"/>
                <a:gridCol w="317951"/>
                <a:gridCol w="317951"/>
                <a:gridCol w="317951"/>
                <a:gridCol w="317951"/>
              </a:tblGrid>
              <a:tr h="17990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Прием пищи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Раздел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 рецепт.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Блюдо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Выход, г.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Каллорийность 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Белки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Жиры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Углеводы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39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смена для учащихся 1-4 классов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90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Завтрак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гор. блюдо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436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Жаркое по -домашнему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334,08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22,54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17,33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22,13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39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536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отварные сосиски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8,82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21,38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2,19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39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закуска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соленые огурцы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39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хлеб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хлеб пшеничный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57,9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39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напиток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компот из свежих фруктов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113,79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0,56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27,89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39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молоко 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39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фрукт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бананы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19,2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39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Итого: 70-00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655,79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15,06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29,9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155,99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9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смена для учащихся 5-11 классов</a:t>
                      </a:r>
                    </a:p>
                  </a:txBody>
                  <a:tcPr marL="4970" marR="4970" marT="49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90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Завтрак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гор. блюдо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Борщ со свежей капустой и картофелем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111,11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6,66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10,81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39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679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каша рассыпчатая рисовая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307,26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9,94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7,48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47,48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39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486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рыба тушенная в том. соусе с овощами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18,03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10,21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янв.00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39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напиток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компот из свежих фруктов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39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хлеб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хлеб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136,5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3,87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1,37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26,62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39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фрукты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яблоко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39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Итого: 70-00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794,87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34,14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26,12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1133,91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39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Питание детей с ОВЗ с 1-4 кл.</a:t>
                      </a:r>
                    </a:p>
                  </a:txBody>
                  <a:tcPr marL="4970" marR="4970" marT="49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90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завтрак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гор. блюдо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436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Жаркое по-домашнему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334,08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22,54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17,33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22,13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39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536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отварные сосиски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8,82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21,38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2,19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39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соленые огурцы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39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хлеб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хлеб пшеничный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57,9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39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напиток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компот из св. фруктов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113,79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0,56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27,89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39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молоко\сок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39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фрукт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бананы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19.янв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39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Итого: 70-00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655,79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15,06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29,9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155,99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39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Питание детей с ОВЗ с 5-11 кл.</a:t>
                      </a:r>
                    </a:p>
                  </a:txBody>
                  <a:tcPr marL="4970" marR="4970" marT="49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90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Обед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гор. блюдо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Суп картофельный с макаронными изд.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312,2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19,1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23,4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39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304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плов из отварной птицы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109,38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2,45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4,89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13,91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39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напиток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943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чай с сахаром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61,62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0,07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15,31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39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39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хлеб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хлеб пшеничный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136,5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3,87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1,37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26,62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39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фрукт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бананы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19,2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39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итого:55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619,7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25,49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29,67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61,94</a:t>
                      </a: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34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7310" lvl="0" indent="-91440" algn="ctr" defTabSz="914400">
              <a:spcBef>
                <a:spcPts val="105"/>
              </a:spcBef>
              <a:spcAft>
                <a:spcPts val="200"/>
              </a:spcAft>
            </a:pP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Для </a:t>
            </a:r>
            <a:r>
              <a:rPr lang="ru-RU" sz="2200" b="1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здоровья детей</a:t>
            </a:r>
            <a:r>
              <a:rPr lang="ru-RU" sz="2200" b="1" i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 </a:t>
            </a:r>
            <a:r>
              <a:rPr lang="ru-RU" sz="2200" b="1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важнейшее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 значение </a:t>
            </a:r>
            <a:r>
              <a:rPr lang="ru-RU" sz="2200" b="1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имеет</a:t>
            </a:r>
            <a:r>
              <a:rPr lang="ru-RU" sz="2200" b="1" i="1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 </a:t>
            </a:r>
            <a:r>
              <a:rPr lang="ru-RU" sz="2200" b="1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правильное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 соотношение </a:t>
            </a:r>
            <a:r>
              <a:rPr lang="ru-RU" sz="2200" b="1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питательных веществ.</a:t>
            </a:r>
            <a:r>
              <a:rPr lang="ru-RU" sz="2200" b="1" i="1" spc="-1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В  </a:t>
            </a:r>
            <a:r>
              <a:rPr lang="ru-RU" sz="2200" b="1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меню </a:t>
            </a:r>
            <a:r>
              <a:rPr lang="ru-RU" sz="2200" b="1" i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школьника </a:t>
            </a:r>
            <a:r>
              <a:rPr lang="ru-RU" sz="2200" b="1" i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обязательно </a:t>
            </a:r>
            <a:r>
              <a:rPr lang="ru-RU" sz="2200" b="1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должны  </a:t>
            </a:r>
            <a:r>
              <a:rPr lang="ru-RU" sz="2200" b="1" i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входить </a:t>
            </a:r>
            <a:r>
              <a:rPr lang="ru-RU" sz="2200" b="1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продукты,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содержащие</a:t>
            </a:r>
            <a:r>
              <a:rPr lang="ru-RU" sz="2200" b="1" i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не </a:t>
            </a:r>
            <a:r>
              <a:rPr lang="ru-RU" sz="2200" b="1" i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только </a:t>
            </a:r>
            <a:r>
              <a:rPr lang="ru-RU" sz="2200" b="1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белки,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жиры и </a:t>
            </a:r>
            <a:r>
              <a:rPr lang="ru-RU" sz="2200" b="1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углеводы,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но</a:t>
            </a:r>
            <a:r>
              <a:rPr lang="ru-RU" sz="2200" b="1" i="1" spc="-1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и  </a:t>
            </a:r>
            <a:r>
              <a:rPr lang="ru-RU" sz="2200" b="1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незаменимые</a:t>
            </a:r>
            <a:r>
              <a:rPr lang="ru-RU" sz="2200" b="1" i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 </a:t>
            </a:r>
            <a:r>
              <a:rPr lang="ru-RU" sz="2200" b="1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аминокислоты,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/>
            </a:r>
            <a:b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</a:b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витамины, </a:t>
            </a:r>
            <a:r>
              <a:rPr lang="ru-RU" sz="2200" b="1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некоторые</a:t>
            </a:r>
            <a:r>
              <a:rPr lang="ru-RU" sz="2200" b="1" i="1" spc="-1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жирные кислоты, </a:t>
            </a:r>
            <a:r>
              <a:rPr lang="ru-RU" sz="2200" b="1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минералы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и</a:t>
            </a:r>
            <a:r>
              <a:rPr lang="ru-RU" sz="2200" b="1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 </a:t>
            </a:r>
            <a:r>
              <a:rPr lang="ru-RU" sz="2200" b="1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микроэлементы. 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Эти </a:t>
            </a:r>
            <a:r>
              <a:rPr lang="ru-RU" sz="2200" b="1" i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компоненты </a:t>
            </a:r>
            <a:r>
              <a:rPr lang="ru-RU" sz="2200" b="1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самостоятельно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не  </a:t>
            </a:r>
            <a:r>
              <a:rPr lang="ru-RU" sz="2200" b="1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синтезируются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в </a:t>
            </a:r>
            <a:r>
              <a:rPr lang="ru-RU" sz="2200" b="1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организме,</a:t>
            </a:r>
            <a:r>
              <a:rPr lang="ru-RU" sz="2200" b="1" i="1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но </a:t>
            </a:r>
            <a:r>
              <a:rPr lang="ru-RU" sz="2200" b="1" i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необходимы </a:t>
            </a:r>
            <a:r>
              <a:rPr lang="ru-RU" sz="2200" b="1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для полноценного</a:t>
            </a:r>
            <a:r>
              <a:rPr lang="ru-RU" sz="2200" b="1" i="1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развития  </a:t>
            </a:r>
            <a:r>
              <a:rPr lang="ru-RU" sz="2200" b="1" i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детского </a:t>
            </a:r>
            <a:r>
              <a:rPr lang="ru-RU" sz="2200" b="1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организма.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Соотношение  </a:t>
            </a:r>
            <a:r>
              <a:rPr lang="ru-RU" sz="2200" b="1" i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между </a:t>
            </a:r>
            <a:r>
              <a:rPr lang="ru-RU" sz="2200" b="1" i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белками, </a:t>
            </a:r>
            <a:r>
              <a:rPr lang="ru-RU" sz="2200" b="1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жирами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и </a:t>
            </a:r>
            <a:r>
              <a:rPr lang="ru-RU" sz="2200" b="1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углеводами  должно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быть</a:t>
            </a:r>
            <a:r>
              <a:rPr lang="ru-RU" sz="2200" b="1" i="1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 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1:1:4</a:t>
            </a:r>
            <a:r>
              <a:rPr lang="ru-RU" sz="2400" b="1" i="1" dirty="0" smtClean="0">
                <a:latin typeface="Calibri"/>
                <a:ea typeface="+mn-ea"/>
                <a:cs typeface="Calibri"/>
              </a:rPr>
              <a:t/>
            </a:r>
            <a:br>
              <a:rPr lang="ru-RU" sz="2400" b="1" i="1" dirty="0" smtClean="0">
                <a:latin typeface="Calibri"/>
                <a:ea typeface="+mn-ea"/>
                <a:cs typeface="Calibri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34" y="3502617"/>
            <a:ext cx="3657598" cy="2743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20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Плов из мяса птицы</a:t>
            </a:r>
            <a:b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Птицу рубят на порции, посыпают солью, кладут в специальную посуду с крышкой, добавляют пассированные мелко нарезанные морковь и лук, заливают горячей водой и дают закипеть (жидкость наливают из расчета нормы воды для приготовления рассыпчатой каши), затем кладут промытую рисовую крупу и варят до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загустения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. Плов доводят до готовности при умеренном нагреве в течение 35-40 минут.</a:t>
            </a:r>
            <a:r>
              <a:rPr lang="ru-RU" sz="1200" dirty="0"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latin typeface="Calibri"/>
                <a:ea typeface="Calibri"/>
                <a:cs typeface="Times New Roman"/>
              </a:rPr>
            </a:b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63" y="2985362"/>
            <a:ext cx="3595606" cy="2696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637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14350"/>
            <a:ext cx="3854528" cy="1278466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Жаркое по-домашнему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2250858"/>
            <a:ext cx="3854528" cy="2584449"/>
          </a:xfrm>
        </p:spPr>
        <p:txBody>
          <a:bodyPr>
            <a:noAutofit/>
          </a:bodyPr>
          <a:lstStyle/>
          <a:p>
            <a:pPr algn="ctr"/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Мясо нарезают по два куска на порцию, картофель и лук – 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дольками. Картофель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запекают или обжаривают, лук пассеруют или припускают, 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мясо слегка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обжаривают. Обжаренное мясо и овощи кладут в посуду 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слоями, чтобы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снизу и сверху мяса были овощи, добавляют томатное пюре, 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соль, бульон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(продукты должны только покрыты жидкостью), растительное 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масло, закрывают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крышкой и тушат до готовности. За 5-10 мин до 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окончания тушения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кладут лавровый лист.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588" y="1503336"/>
            <a:ext cx="2398564" cy="31980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80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752" y="213202"/>
            <a:ext cx="3854528" cy="1278466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Тушеная рыба с овощами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099" y="1794606"/>
            <a:ext cx="3854528" cy="2584449"/>
          </a:xfrm>
        </p:spPr>
        <p:txBody>
          <a:bodyPr>
            <a:noAutofit/>
          </a:bodyPr>
          <a:lstStyle/>
          <a:p>
            <a:pPr algn="ctr"/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Порционные куски рыбы, нарезанные под углом 90º С, укладывают в посуду в два слоя, чередуя со слоями нашинкованных овощей, заливают бульоном или водой, добавляют масло растительное, томатное пюре, сахар, соль, посуду закрывают крышкой и тушат до готовности (45-60 мин); за 5-7 мин до окончания тушения добавляют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специи. При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отпуске рыбу поливают соусом с овощами, в котором она тушилась.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подачи +60…+65º С.</a:t>
            </a:r>
          </a:p>
          <a:p>
            <a:pPr algn="ctr"/>
            <a:endParaRPr lang="ru-RU" sz="16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56" y="2244392"/>
            <a:ext cx="3315077" cy="2486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10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9093" y="0"/>
            <a:ext cx="3244139" cy="1826581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Борщ с капустой и картофелем</a:t>
            </a:r>
            <a:endParaRPr lang="ru-RU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29863" y="2005965"/>
            <a:ext cx="3244140" cy="860400"/>
          </a:xfrm>
        </p:spPr>
        <p:txBody>
          <a:bodyPr>
            <a:noAutofit/>
          </a:bodyPr>
          <a:lstStyle/>
          <a:p>
            <a:pPr algn="ctr"/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Варка </a:t>
            </a:r>
            <a:r>
              <a:rPr lang="ru-RU" sz="1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бульона:  подготовленное мясо закладывают в холодную воду и варят при слабом кипении. В процессе варки с поверхности бульона снимают пену и жир. Продолжительность варки бульона 3.5-4 ч. Более длительная варка ухудшает вкусовые и ароматические качества бульона. За 30-40 мин до окончания варки в бульон добавляют петрушку (корень), лук репчатый и морковь, соль. Готовый бульон процеживают. Готовность мяса определяют поварской иглой. В сварившееся мясо она входит легко, при этом выделяется бесцветный </a:t>
            </a: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сок. Готовое </a:t>
            </a:r>
            <a:r>
              <a:rPr lang="ru-RU" sz="1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мясо нарезают поперек волокон по 1-2 куска на порцию, закрывают небольшим количеством бульона, подвергают вторичной термической обработке-кипячению в бульоне в течение 5-7 минут и хранят до отпуска  в этом же бульоне при температуре 75° С в закрытой посуде до раздачи не более 1 </a:t>
            </a: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 В </a:t>
            </a:r>
            <a:r>
              <a:rPr lang="ru-RU" sz="1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кипящий бульон или воду закладывают нашинкованную свежую капусту, доводят до кипения, затем добавляют картофель, нарезанный брусочками, варят 10-15 мин, кладут </a:t>
            </a:r>
            <a:r>
              <a:rPr lang="ru-RU" sz="10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пассерованные</a:t>
            </a:r>
            <a:r>
              <a:rPr lang="ru-RU" sz="1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овощи, тушеную или вареную свеклу и варят борщ до готовности. За 5-10 мин до окончания варки добавляют соль, сахар, раствор лимонной кислоты, сметану и кипятят. </a:t>
            </a:r>
          </a:p>
          <a:p>
            <a:pPr algn="ctr"/>
            <a:endParaRPr lang="ru-RU" sz="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52" y="2071678"/>
            <a:ext cx="3277892" cy="26096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4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9532"/>
            <a:ext cx="3854528" cy="1278466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Компот из свежих яблок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666" y="514350"/>
            <a:ext cx="4145756" cy="55276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1985962"/>
            <a:ext cx="3854528" cy="2584449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Яблоки перебирают, моют, удаляют семенное гнездо, нарезают ломтиками. Для того чтобы плоды не потемнели, их до варки погружают в холодную воду, слегка подкисленную лимонной кислотой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Сироп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приготавливают следующим образом: в горячей воде растворяют сахар, доводят до кипения, проваривают 10-12 мин. и процеживают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подготовленный горячий сироп погружают яблоки, варят при слабом кипении 6-8 мин. Быстро разваривающиеся сорта яблок не варят, а кладут в кипящий сироп, прекращают нагрев и оставляют в сиропе до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охлаждения.</a:t>
            </a:r>
            <a:endParaRPr lang="ru-RU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920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03" y="2634712"/>
            <a:ext cx="3967566" cy="2975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24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222</TotalTime>
  <Words>815</Words>
  <Application>Microsoft Office PowerPoint</Application>
  <PresentationFormat>Произвольный</PresentationFormat>
  <Paragraphs>296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Муниципальное общеобразовательное бюджетное учреждение «Средняя общеобразовательная школа № 15» Пожарского муниципального района Приготовление завтрака  поварами школьной столовой</vt:lpstr>
      <vt:lpstr>МЕНЮ</vt:lpstr>
      <vt:lpstr>Для здоровья детей важнейшее значение имеет правильное соотношение питательных веществ. В  меню школьника обязательно должны  входить продукты, содержащие не только белки, жиры и углеводы, но и  незаменимые аминокислоты, витамины, некоторые жирные кислоты, минералы и микроэлементы.  Эти компоненты самостоятельно не  синтезируются в организме, но необходимы для полноценного развития  детского организма. Соотношение  между белками, жирами и углеводами  должно быть 1:1:4 </vt:lpstr>
      <vt:lpstr>Плов из мяса птицы Птицу рубят на порции, посыпают солью, кладут в специальную посуду с крышкой, добавляют пассированные мелко нарезанные морковь и лук, заливают горячей водой и дают закипеть (жидкость наливают из расчета нормы воды для приготовления рассыпчатой каши), затем кладут промытую рисовую крупу и варят до загустения. Плов доводят до готовности при умеренном нагреве в течение 35-40 минут. </vt:lpstr>
      <vt:lpstr>Жаркое по-домашнему</vt:lpstr>
      <vt:lpstr>Тушеная рыба с овощами </vt:lpstr>
      <vt:lpstr>Борщ с капустой и картофелем</vt:lpstr>
      <vt:lpstr>Компот из свежих яблок</vt:lpstr>
      <vt:lpstr>Спасибо за внимание!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поварами завтрака в школьной столовой</dc:title>
  <dc:creator>HP</dc:creator>
  <cp:lastModifiedBy>Учитель</cp:lastModifiedBy>
  <cp:revision>15</cp:revision>
  <dcterms:created xsi:type="dcterms:W3CDTF">2021-10-24T07:14:32Z</dcterms:created>
  <dcterms:modified xsi:type="dcterms:W3CDTF">2021-10-27T12:56:12Z</dcterms:modified>
</cp:coreProperties>
</file>